
<file path=[Content_Types].xml><?xml version="1.0" encoding="utf-8"?>
<Types xmlns="http://schemas.openxmlformats.org/package/2006/content-types">
  <Override PartName="/ppt/slides/slide3.xml" ContentType="application/vnd.openxmlformats-officedocument.presentationml.slide+xml"/>
  <Override PartName="/docProps/core.xml" ContentType="application/vnd.openxmlformats-package.core-properties+xml"/>
  <Override PartName="/ppt/slideLayouts/slideLayout6.xml" ContentType="application/vnd.openxmlformats-officedocument.presentationml.slideLayout+xml"/>
  <Default Extension="rels" ContentType="application/vnd.openxmlformats-package.relationships+xml"/>
  <Override PartName="/ppt/slides/slide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Default Extension="png" ContentType="image/png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Default Extension="xml" ContentType="application/xml"/>
  <Override PartName="/ppt/slides/slide2.xml" ContentType="application/vnd.openxmlformats-officedocument.presentationml.slide+xml"/>
  <Override PartName="/docProps/app.xml" ContentType="application/vnd.openxmlformats-officedocument.extended-properties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2.xml" ContentType="application/vnd.openxmlformats-officedocument.presentationml.slideLayout+xml"/>
  <Override PartName="/ppt/presentation.xml" ContentType="application/vnd.openxmlformats-officedocument.presentationml.presentation.main+xml"/>
  <Default Extension="bin" ContentType="application/vnd.openxmlformats-officedocument.presentationml.printerSettings"/>
  <Override PartName="/ppt/slides/slide1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4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 showGuides="1">
      <p:cViewPr>
        <p:scale>
          <a:sx n="100" d="100"/>
          <a:sy n="100" d="100"/>
        </p:scale>
        <p:origin x="-1008" y="-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5575-2E58-414A-B8A3-AFF8E652537E}" type="datetimeFigureOut">
              <a:rPr lang="en-US" smtClean="0"/>
              <a:t>5/25/11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7FDC5-E954-F44D-BED6-622A748744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5575-2E58-414A-B8A3-AFF8E652537E}" type="datetimeFigureOut">
              <a:rPr lang="en-US" smtClean="0"/>
              <a:t>5/25/11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7FDC5-E954-F44D-BED6-622A748744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5575-2E58-414A-B8A3-AFF8E652537E}" type="datetimeFigureOut">
              <a:rPr lang="en-US" smtClean="0"/>
              <a:t>5/25/11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7FDC5-E954-F44D-BED6-622A748744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5575-2E58-414A-B8A3-AFF8E652537E}" type="datetimeFigureOut">
              <a:rPr lang="en-US" smtClean="0"/>
              <a:t>5/25/11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7FDC5-E954-F44D-BED6-622A748744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5575-2E58-414A-B8A3-AFF8E652537E}" type="datetimeFigureOut">
              <a:rPr lang="en-US" smtClean="0"/>
              <a:t>5/25/11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7FDC5-E954-F44D-BED6-622A748744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5575-2E58-414A-B8A3-AFF8E652537E}" type="datetimeFigureOut">
              <a:rPr lang="en-US" smtClean="0"/>
              <a:t>5/25/11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7FDC5-E954-F44D-BED6-622A748744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5575-2E58-414A-B8A3-AFF8E652537E}" type="datetimeFigureOut">
              <a:rPr lang="en-US" smtClean="0"/>
              <a:t>5/25/11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7FDC5-E954-F44D-BED6-622A748744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5575-2E58-414A-B8A3-AFF8E652537E}" type="datetimeFigureOut">
              <a:rPr lang="en-US" smtClean="0"/>
              <a:t>5/25/11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7FDC5-E954-F44D-BED6-622A748744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5575-2E58-414A-B8A3-AFF8E652537E}" type="datetimeFigureOut">
              <a:rPr lang="en-US" smtClean="0"/>
              <a:t>5/25/11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7FDC5-E954-F44D-BED6-622A748744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5575-2E58-414A-B8A3-AFF8E652537E}" type="datetimeFigureOut">
              <a:rPr lang="en-US" smtClean="0"/>
              <a:t>5/25/11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7FDC5-E954-F44D-BED6-622A748744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5575-2E58-414A-B8A3-AFF8E652537E}" type="datetimeFigureOut">
              <a:rPr lang="en-US" smtClean="0"/>
              <a:t>5/25/11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7FDC5-E954-F44D-BED6-622A748744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35575-2E58-414A-B8A3-AFF8E652537E}" type="datetimeFigureOut">
              <a:rPr lang="en-US" smtClean="0"/>
              <a:t>5/25/11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7FDC5-E954-F44D-BED6-622A7487443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MG_20110121_1612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52" y="1869704"/>
            <a:ext cx="9155652" cy="68667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8377" y="279621"/>
            <a:ext cx="53381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"/>
                <a:cs typeface="Helvetica"/>
              </a:rPr>
              <a:t>Redesigning the 2.9 Portal </a:t>
            </a:r>
            <a:br>
              <a:rPr lang="en-US" sz="3200" b="1" dirty="0" smtClean="0">
                <a:latin typeface="Helvetica"/>
                <a:cs typeface="Helvetica"/>
              </a:rPr>
            </a:br>
            <a:r>
              <a:rPr lang="en-US" sz="3200" b="1" dirty="0" smtClean="0">
                <a:latin typeface="Helvetica"/>
                <a:cs typeface="Helvetica"/>
              </a:rPr>
              <a:t>with the User in Mind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377" y="2408380"/>
            <a:ext cx="8229600" cy="204124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What are the current ‘pain points’ for </a:t>
            </a:r>
            <a:r>
              <a:rPr lang="en-US" sz="2000" dirty="0" err="1" smtClean="0">
                <a:latin typeface="Helvetica"/>
                <a:cs typeface="Helvetica"/>
              </a:rPr>
              <a:t>CTools</a:t>
            </a:r>
            <a:r>
              <a:rPr lang="en-US" sz="2000" dirty="0" smtClean="0">
                <a:latin typeface="Helvetica"/>
                <a:cs typeface="Helvetica"/>
              </a:rPr>
              <a:t> users?</a:t>
            </a:r>
            <a:br>
              <a:rPr lang="en-US" sz="2000" dirty="0" smtClean="0">
                <a:latin typeface="Helvetica"/>
                <a:cs typeface="Helvetica"/>
              </a:rPr>
            </a:br>
            <a:endParaRPr lang="en-US" sz="2000" dirty="0" smtClean="0">
              <a:latin typeface="Helvetica"/>
              <a:cs typeface="Helvetica"/>
            </a:endParaRPr>
          </a:p>
          <a:p>
            <a:r>
              <a:rPr lang="en-US" sz="2000" dirty="0" smtClean="0">
                <a:latin typeface="Helvetica"/>
                <a:cs typeface="Helvetica"/>
              </a:rPr>
              <a:t>What could we discover from regular </a:t>
            </a:r>
            <a:r>
              <a:rPr lang="en-US" sz="2000" dirty="0" err="1" smtClean="0">
                <a:latin typeface="Helvetica"/>
                <a:cs typeface="Helvetica"/>
              </a:rPr>
              <a:t>CTools</a:t>
            </a:r>
            <a:r>
              <a:rPr lang="en-US" sz="2000" dirty="0" smtClean="0">
                <a:latin typeface="Helvetica"/>
                <a:cs typeface="Helvetica"/>
              </a:rPr>
              <a:t> users who were studying to become user experience designers?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8377" y="279621"/>
            <a:ext cx="53381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"/>
                <a:cs typeface="Helvetica"/>
              </a:rPr>
              <a:t>Redesigning the 2.9 Portal </a:t>
            </a:r>
            <a:br>
              <a:rPr lang="en-US" sz="3200" b="1" dirty="0" smtClean="0">
                <a:latin typeface="Helvetica"/>
                <a:cs typeface="Helvetica"/>
              </a:rPr>
            </a:br>
            <a:r>
              <a:rPr lang="en-US" sz="3200" b="1" dirty="0" smtClean="0">
                <a:latin typeface="Helvetica"/>
                <a:cs typeface="Helvetica"/>
              </a:rPr>
              <a:t>with the User in Mind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8377" y="1591722"/>
            <a:ext cx="2716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"/>
                <a:cs typeface="Helvetica"/>
              </a:rPr>
              <a:t>Guiding Questions</a:t>
            </a:r>
          </a:p>
          <a:p>
            <a:endParaRPr lang="en-US" sz="24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58377" y="279621"/>
            <a:ext cx="53381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"/>
                <a:cs typeface="Helvetica"/>
              </a:rPr>
              <a:t>Redesigning the 2.9 Portal </a:t>
            </a:r>
            <a:br>
              <a:rPr lang="en-US" sz="3200" b="1" dirty="0" smtClean="0">
                <a:latin typeface="Helvetica"/>
                <a:cs typeface="Helvetica"/>
              </a:rPr>
            </a:br>
            <a:r>
              <a:rPr lang="en-US" sz="3200" b="1" dirty="0" smtClean="0">
                <a:latin typeface="Helvetica"/>
                <a:cs typeface="Helvetica"/>
              </a:rPr>
              <a:t>with the User in Mind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8377" y="1591722"/>
            <a:ext cx="23054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"/>
                <a:cs typeface="Helvetica"/>
              </a:rPr>
              <a:t>User Interviews</a:t>
            </a:r>
          </a:p>
          <a:p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691720" y="2331999"/>
            <a:ext cx="2341249" cy="1262852"/>
          </a:xfrm>
          <a:prstGeom prst="wedgeRoundRect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1600" dirty="0" smtClean="0">
                <a:latin typeface="Helvetica"/>
                <a:cs typeface="Helvetica"/>
              </a:rPr>
              <a:t>“Everything is buried so many layers deep. </a:t>
            </a:r>
            <a:br>
              <a:rPr lang="en-US" sz="1600" dirty="0" smtClean="0">
                <a:latin typeface="Helvetica"/>
                <a:cs typeface="Helvetica"/>
              </a:rPr>
            </a:br>
            <a:r>
              <a:rPr lang="en-US" sz="1600" dirty="0" smtClean="0">
                <a:latin typeface="Helvetica"/>
                <a:cs typeface="Helvetica"/>
              </a:rPr>
              <a:t>The navigation is hard work right now.”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3373027" y="2608415"/>
            <a:ext cx="2443306" cy="835730"/>
          </a:xfrm>
          <a:prstGeom prst="wedgeRoundRectCallout">
            <a:avLst>
              <a:gd name="adj1" fmla="val -21266"/>
              <a:gd name="adj2" fmla="val 7199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1600" dirty="0" smtClean="0">
                <a:latin typeface="Helvetica"/>
                <a:cs typeface="Helvetica"/>
              </a:rPr>
              <a:t>“There's no good search functionality.”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6236801" y="2331999"/>
            <a:ext cx="2449362" cy="1089466"/>
          </a:xfrm>
          <a:prstGeom prst="wedgeRoundRectCallout">
            <a:avLst>
              <a:gd name="adj1" fmla="val 21159"/>
              <a:gd name="adj2" fmla="val 66664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1600" dirty="0" smtClean="0">
                <a:latin typeface="Helvetica"/>
                <a:cs typeface="Helvetica"/>
              </a:rPr>
              <a:t>“That first page is a waste, there's never any content on it.”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691720" y="4037122"/>
            <a:ext cx="3390553" cy="1519590"/>
          </a:xfrm>
          <a:prstGeom prst="wedgeRoundRect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1600" dirty="0" smtClean="0">
                <a:latin typeface="Helvetica"/>
                <a:cs typeface="Helvetica"/>
              </a:rPr>
              <a:t>“All the course numbers start getting confusing after you get a lot of classes in there, especially since they never disappear from the </a:t>
            </a:r>
            <a:r>
              <a:rPr lang="en-US" sz="1600" dirty="0" err="1" smtClean="0">
                <a:latin typeface="Helvetica"/>
                <a:cs typeface="Helvetica"/>
              </a:rPr>
              <a:t>nav</a:t>
            </a:r>
            <a:r>
              <a:rPr lang="en-US" sz="1600" dirty="0" smtClean="0">
                <a:latin typeface="Helvetica"/>
                <a:cs typeface="Helvetica"/>
              </a:rPr>
              <a:t> bar.”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4572000" y="4048462"/>
            <a:ext cx="2710173" cy="1043301"/>
          </a:xfrm>
          <a:prstGeom prst="wedgeRoundRectCallout">
            <a:avLst>
              <a:gd name="adj1" fmla="val 21008"/>
              <a:gd name="adj2" fmla="val 7010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1600" dirty="0" smtClean="0">
                <a:latin typeface="Helvetica"/>
                <a:cs typeface="Helvetica"/>
              </a:rPr>
              <a:t>“If I want to see an old class or group it’s a pain to find it.”</a:t>
            </a:r>
            <a:endParaRPr lang="en-US" sz="1600" dirty="0"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G_20110121_162955.jpg"/>
          <p:cNvPicPr>
            <a:picLocks noChangeAspect="1"/>
          </p:cNvPicPr>
          <p:nvPr/>
        </p:nvPicPr>
        <p:blipFill>
          <a:blip r:embed="rId2"/>
          <a:srcRect t="25614" b="5710"/>
          <a:stretch>
            <a:fillRect/>
          </a:stretch>
        </p:blipFill>
        <p:spPr>
          <a:xfrm>
            <a:off x="303737" y="2560056"/>
            <a:ext cx="4210729" cy="38556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IMG_20110121_163024.jpg"/>
          <p:cNvPicPr>
            <a:picLocks noChangeAspect="1"/>
          </p:cNvPicPr>
          <p:nvPr/>
        </p:nvPicPr>
        <p:blipFill>
          <a:blip r:embed="rId3"/>
          <a:srcRect l="43820" t="8670" r="5537" b="29500"/>
          <a:stretch>
            <a:fillRect/>
          </a:stretch>
        </p:blipFill>
        <p:spPr>
          <a:xfrm>
            <a:off x="4617360" y="2560056"/>
            <a:ext cx="4210729" cy="38556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8377" y="279621"/>
            <a:ext cx="53381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"/>
                <a:cs typeface="Helvetica"/>
              </a:rPr>
              <a:t>Redesigning the 2.9 Portal </a:t>
            </a:r>
            <a:br>
              <a:rPr lang="en-US" sz="3200" b="1" dirty="0" smtClean="0">
                <a:latin typeface="Helvetica"/>
                <a:cs typeface="Helvetica"/>
              </a:rPr>
            </a:br>
            <a:r>
              <a:rPr lang="en-US" sz="3200" b="1" dirty="0" smtClean="0">
                <a:latin typeface="Helvetica"/>
                <a:cs typeface="Helvetica"/>
              </a:rPr>
              <a:t>with the User in Mind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8377" y="1591722"/>
            <a:ext cx="34349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"/>
                <a:cs typeface="Helvetica"/>
              </a:rPr>
              <a:t>Brainstorming Solutions</a:t>
            </a:r>
          </a:p>
          <a:p>
            <a:endParaRPr lang="en-US" sz="24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8377" y="279621"/>
            <a:ext cx="53381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"/>
                <a:cs typeface="Helvetica"/>
              </a:rPr>
              <a:t>Redesigning the 2.9 Portal </a:t>
            </a:r>
            <a:br>
              <a:rPr lang="en-US" sz="3200" b="1" dirty="0" smtClean="0">
                <a:latin typeface="Helvetica"/>
                <a:cs typeface="Helvetica"/>
              </a:rPr>
            </a:br>
            <a:r>
              <a:rPr lang="en-US" sz="3200" b="1" dirty="0" smtClean="0">
                <a:latin typeface="Helvetica"/>
                <a:cs typeface="Helvetica"/>
              </a:rPr>
              <a:t>with the User in Mind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8377" y="1591722"/>
            <a:ext cx="14506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"/>
                <a:cs typeface="Helvetica"/>
              </a:rPr>
              <a:t>Sketches</a:t>
            </a:r>
          </a:p>
          <a:p>
            <a:endParaRPr lang="en-US" sz="2400" dirty="0">
              <a:solidFill>
                <a:schemeClr val="accent2"/>
              </a:solidFill>
            </a:endParaRPr>
          </a:p>
        </p:txBody>
      </p:sp>
      <p:pic>
        <p:nvPicPr>
          <p:cNvPr id="9" name="Picture 8" descr="CTools-onLogin-Group2-Hover.jpg"/>
          <p:cNvPicPr>
            <a:picLocks noChangeAspect="1"/>
          </p:cNvPicPr>
          <p:nvPr/>
        </p:nvPicPr>
        <p:blipFill>
          <a:blip r:embed="rId2"/>
          <a:srcRect r="35671" b="33924"/>
          <a:stretch>
            <a:fillRect/>
          </a:stretch>
        </p:blipFill>
        <p:spPr>
          <a:xfrm>
            <a:off x="194877" y="3031658"/>
            <a:ext cx="6196896" cy="3500845"/>
          </a:xfrm>
          <a:prstGeom prst="rect">
            <a:avLst/>
          </a:prstGeom>
          <a:ln w="3175" cmpd="sng"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 descr="tabs-allactive.png"/>
          <p:cNvPicPr>
            <a:picLocks noChangeAspect="1"/>
          </p:cNvPicPr>
          <p:nvPr/>
        </p:nvPicPr>
        <p:blipFill>
          <a:blip r:embed="rId3"/>
          <a:srcRect l="11096" r="35893" b="74735"/>
          <a:stretch>
            <a:fillRect/>
          </a:stretch>
        </p:blipFill>
        <p:spPr>
          <a:xfrm>
            <a:off x="4059767" y="1591722"/>
            <a:ext cx="4847327" cy="1270610"/>
          </a:xfrm>
          <a:prstGeom prst="rect">
            <a:avLst/>
          </a:prstGeom>
          <a:ln w="3175" cmpd="sng"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377" y="279621"/>
            <a:ext cx="53381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"/>
                <a:cs typeface="Helvetica"/>
              </a:rPr>
              <a:t>Redesigning the 2.9 Portal </a:t>
            </a:r>
            <a:br>
              <a:rPr lang="en-US" sz="3200" b="1" dirty="0" smtClean="0">
                <a:latin typeface="Helvetica"/>
                <a:cs typeface="Helvetica"/>
              </a:rPr>
            </a:br>
            <a:r>
              <a:rPr lang="en-US" sz="3200" b="1" dirty="0" smtClean="0">
                <a:latin typeface="Helvetica"/>
                <a:cs typeface="Helvetica"/>
              </a:rPr>
              <a:t>with the User in Mind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8377" y="1591722"/>
            <a:ext cx="2408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Helvetica"/>
                <a:cs typeface="Helvetica"/>
              </a:rPr>
              <a:t>Current Iteration</a:t>
            </a:r>
            <a:endParaRPr lang="en-US" sz="2400" dirty="0" smtClean="0">
              <a:solidFill>
                <a:schemeClr val="accent2"/>
              </a:solidFill>
              <a:latin typeface="Helvetica"/>
              <a:cs typeface="Helvetica"/>
            </a:endParaRPr>
          </a:p>
          <a:p>
            <a:endParaRPr lang="en-US" sz="24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190</Words>
  <Application>Microsoft Macintosh PowerPoint</Application>
  <PresentationFormat>On-screen Show (4:3)</PresentationFormat>
  <Paragraphs>18</Paragraphs>
  <Slides>6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Half Light Graphics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Caitlin Holman</dc:creator>
  <cp:lastModifiedBy>Caitlin Holman</cp:lastModifiedBy>
  <cp:revision>3</cp:revision>
  <dcterms:created xsi:type="dcterms:W3CDTF">2011-05-25T16:08:51Z</dcterms:created>
  <dcterms:modified xsi:type="dcterms:W3CDTF">2011-05-26T16:50:43Z</dcterms:modified>
</cp:coreProperties>
</file>